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6"/>
  </p:notesMasterIdLst>
  <p:handoutMasterIdLst>
    <p:handoutMasterId r:id="rId67"/>
  </p:handoutMasterIdLst>
  <p:sldIdLst>
    <p:sldId id="259" r:id="rId2"/>
    <p:sldId id="258" r:id="rId3"/>
    <p:sldId id="260" r:id="rId4"/>
    <p:sldId id="261" r:id="rId5"/>
    <p:sldId id="262" r:id="rId6"/>
    <p:sldId id="263" r:id="rId7"/>
    <p:sldId id="264" r:id="rId8"/>
    <p:sldId id="266" r:id="rId9"/>
    <p:sldId id="265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9" r:id="rId31"/>
    <p:sldId id="288" r:id="rId32"/>
    <p:sldId id="290" r:id="rId33"/>
    <p:sldId id="291" r:id="rId34"/>
    <p:sldId id="292" r:id="rId35"/>
    <p:sldId id="293" r:id="rId36"/>
    <p:sldId id="294" r:id="rId37"/>
    <p:sldId id="295" r:id="rId38"/>
    <p:sldId id="297" r:id="rId39"/>
    <p:sldId id="296" r:id="rId40"/>
    <p:sldId id="298" r:id="rId41"/>
    <p:sldId id="299" r:id="rId42"/>
    <p:sldId id="300" r:id="rId43"/>
    <p:sldId id="301" r:id="rId44"/>
    <p:sldId id="302" r:id="rId45"/>
    <p:sldId id="303" r:id="rId46"/>
    <p:sldId id="304" r:id="rId47"/>
    <p:sldId id="305" r:id="rId48"/>
    <p:sldId id="306" r:id="rId49"/>
    <p:sldId id="307" r:id="rId50"/>
    <p:sldId id="310" r:id="rId51"/>
    <p:sldId id="309" r:id="rId52"/>
    <p:sldId id="311" r:id="rId53"/>
    <p:sldId id="308" r:id="rId54"/>
    <p:sldId id="312" r:id="rId55"/>
    <p:sldId id="313" r:id="rId56"/>
    <p:sldId id="314" r:id="rId57"/>
    <p:sldId id="315" r:id="rId58"/>
    <p:sldId id="316" r:id="rId59"/>
    <p:sldId id="317" r:id="rId60"/>
    <p:sldId id="318" r:id="rId61"/>
    <p:sldId id="319" r:id="rId62"/>
    <p:sldId id="320" r:id="rId63"/>
    <p:sldId id="321" r:id="rId64"/>
    <p:sldId id="322" r:id="rId6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672" y="10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2784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EBDA6D-DC69-4DCE-BAF7-6763517D3376}" type="datetimeFigureOut">
              <a:rPr lang="en-US"/>
              <a:t>2/23/2024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977E94-A6AB-4E02-8E43-E89F9CF4757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542583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7F6C43-988E-4257-9A1C-C162EF036D58}" type="datetimeFigureOut">
              <a:rPr lang="en-US"/>
              <a:t>2/23/2024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D491D0-8E1B-49C7-849B-A28568D94497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263258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832533" y="1371600"/>
            <a:ext cx="9359467" cy="2971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2832533" y="4462272"/>
            <a:ext cx="9359467" cy="10332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">
          <a:xfrm>
            <a:off x="3175199" y="1943842"/>
            <a:ext cx="8500062" cy="2387600"/>
          </a:xfrm>
        </p:spPr>
        <p:txBody>
          <a:bodyPr anchor="b"/>
          <a:lstStyle>
            <a:lvl1pPr algn="l">
              <a:lnSpc>
                <a:spcPct val="90000"/>
              </a:lnSpc>
              <a:defRPr sz="6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75199" y="4538659"/>
            <a:ext cx="8500062" cy="865321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2CCFE9AC-F15C-4FA0-A6F1-298829FA691D}" type="datetimeFigureOut">
              <a:rPr lang="en-US" smtClean="0"/>
              <a:pPr/>
              <a:t>2/23/2024</a:t>
            </a:fld>
            <a:endParaRPr lang="en-US" dirty="0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549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2/23/2024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64405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 rot="5400000">
            <a:off x="8267671" y="3370131"/>
            <a:ext cx="6858000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 rot="5400000">
            <a:off x="7523375" y="2743540"/>
            <a:ext cx="6857433" cy="1371487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266348" y="462249"/>
            <a:ext cx="1370886" cy="571471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78199" y="462249"/>
            <a:ext cx="9693088" cy="571471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78199" y="6356350"/>
            <a:ext cx="1971947" cy="365125"/>
          </a:xfrm>
        </p:spPr>
        <p:txBody>
          <a:bodyPr/>
          <a:lstStyle/>
          <a:p>
            <a:fld id="{2CCFE9AC-F15C-4FA0-A6F1-298829FA691D}" type="datetimeFigureOut">
              <a:rPr lang="en-US"/>
              <a:t>2/23/2024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82374" y="6356350"/>
            <a:ext cx="5687786" cy="365125"/>
          </a:xfrm>
        </p:spPr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02389" y="6356350"/>
            <a:ext cx="1968898" cy="365125"/>
          </a:xfrm>
        </p:spPr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29411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2/23/2024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413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502152" y="-20637"/>
            <a:ext cx="7315200" cy="434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3502152" y="4462272"/>
            <a:ext cx="7315200" cy="17190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">
          <a:xfrm>
            <a:off x="3838015" y="658346"/>
            <a:ext cx="6597464" cy="3664417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5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38014" y="4589463"/>
            <a:ext cx="6597465" cy="1500187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2CCFE9AC-F15C-4FA0-A6F1-298829FA691D}" type="datetimeFigureOut">
              <a:rPr lang="en-US" smtClean="0"/>
              <a:pPr/>
              <a:t>2/23/2024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452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80160" y="2194560"/>
            <a:ext cx="4489704" cy="3986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5368" y="2194560"/>
            <a:ext cx="4493424" cy="3986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2/23/2024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01040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0160" y="1828456"/>
            <a:ext cx="4489704" cy="8306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80160" y="2743194"/>
            <a:ext cx="4489704" cy="343376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9088" y="1828456"/>
            <a:ext cx="4489704" cy="8306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9088" y="2743194"/>
            <a:ext cx="4489704" cy="343376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2/23/2024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61286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2/23/2024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41611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2/23/2024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30296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2"/>
          <p:cNvSpPr>
            <a:spLocks noGrp="1"/>
          </p:cNvSpPr>
          <p:nvPr>
            <p:ph type="body" sz="half" idx="2"/>
          </p:nvPr>
        </p:nvSpPr>
        <p:spPr>
          <a:xfrm>
            <a:off x="1291818" y="2465294"/>
            <a:ext cx="3834874" cy="3711669"/>
          </a:xfrm>
        </p:spPr>
        <p:txBody>
          <a:bodyPr>
            <a:normAutofit/>
          </a:bodyPr>
          <a:lstStyle>
            <a:lvl1pPr marL="0" indent="0">
              <a:spcBef>
                <a:spcPts val="1500"/>
              </a:spcBef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3"/>
          <p:cNvSpPr>
            <a:spLocks noGrp="1"/>
          </p:cNvSpPr>
          <p:nvPr>
            <p:ph idx="1"/>
          </p:nvPr>
        </p:nvSpPr>
        <p:spPr>
          <a:xfrm>
            <a:off x="5518897" y="2465294"/>
            <a:ext cx="5174504" cy="3711669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2/23/2024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14742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1819" y="2465293"/>
            <a:ext cx="3834874" cy="3711669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5518896" y="1828456"/>
            <a:ext cx="5389895" cy="5029544"/>
          </a:xfrm>
        </p:spPr>
        <p:txBody>
          <a:bodyPr tIns="13716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2/23/2024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61366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347472"/>
            <a:ext cx="12188952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0" y="457200"/>
            <a:ext cx="12188952" cy="1371257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1280160" y="466343"/>
            <a:ext cx="9628632" cy="1362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0160" y="2190749"/>
            <a:ext cx="9628632" cy="39862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80160" y="6356350"/>
            <a:ext cx="19719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/>
                </a:solidFill>
              </a:defRPr>
            </a:lvl1pPr>
          </a:lstStyle>
          <a:p>
            <a:fld id="{2CCFE9AC-F15C-4FA0-A6F1-298829FA691D}" type="datetimeFigureOut">
              <a:rPr lang="en-US" smtClean="0"/>
              <a:pPr/>
              <a:t>2/23/2024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52107" y="6356350"/>
            <a:ext cx="56877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939894" y="6356350"/>
            <a:ext cx="19688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921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5000"/>
        </a:lnSpc>
        <a:spcBef>
          <a:spcPct val="0"/>
        </a:spcBef>
        <a:buNone/>
        <a:defRPr sz="30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500"/>
        </a:spcBef>
        <a:buFont typeface="Wingdings" panose="05000000000000000000" pitchFamily="2" charset="2"/>
        <a:buChar char="§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ee.com/yasenstar/DoingMathWithPython" TargetMode="External"/><Relationship Id="rId2" Type="http://schemas.openxmlformats.org/officeDocument/2006/relationships/hyperlink" Target="https://github.com/yasenstar/DoingMathWithPython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18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26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28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6.jpeg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hyperlink" Target="https://gitee.com/yasenstar/DoingMathWithPython" TargetMode="External"/><Relationship Id="rId4" Type="http://schemas.openxmlformats.org/officeDocument/2006/relationships/hyperlink" Target="https://github.com/yasenstar/DoingMathWithPython" TargetMode="Externa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Relationship Id="rId9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45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47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49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51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53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5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.jpeg"/><Relationship Id="rId7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hyperlink" Target="https://gitee.com/yasenstar/DoingMathWithPython" TargetMode="External"/><Relationship Id="rId4" Type="http://schemas.openxmlformats.org/officeDocument/2006/relationships/hyperlink" Target="https://github.com/yasenstar/DoingMathWithPython" TargetMode="Externa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Relationship Id="rId9" Type="http://schemas.openxmlformats.org/officeDocument/2006/relationships/image" Target="../media/image57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59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61.jpe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63.jpe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68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68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Relationship Id="rId9" Type="http://schemas.openxmlformats.org/officeDocument/2006/relationships/image" Target="../media/image71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6.jpeg"/><Relationship Id="rId7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hyperlink" Target="https://gitee.com/yasenstar/DoingMathWithPython" TargetMode="External"/><Relationship Id="rId4" Type="http://schemas.openxmlformats.org/officeDocument/2006/relationships/hyperlink" Target="https://github.com/yasenstar/DoingMathWithPython" TargetMode="Externa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eg"/><Relationship Id="rId2" Type="http://schemas.openxmlformats.org/officeDocument/2006/relationships/hyperlink" Target="https://en.wikipedia.org/wiki/Set_theory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Relationship Id="rId9" Type="http://schemas.openxmlformats.org/officeDocument/2006/relationships/image" Target="../media/image93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6.jpeg"/><Relationship Id="rId7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hyperlink" Target="https://gitee.com/yasenstar/DoingMathWithPython" TargetMode="External"/><Relationship Id="rId4" Type="http://schemas.openxmlformats.org/officeDocument/2006/relationships/hyperlink" Target="https://github.com/yasenstar/DoingMathWithPython" TargetMode="Externa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Relationship Id="rId9" Type="http://schemas.openxmlformats.org/officeDocument/2006/relationships/image" Target="../media/image97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Relationship Id="rId9" Type="http://schemas.openxmlformats.org/officeDocument/2006/relationships/image" Target="../media/image99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Relationship Id="rId9" Type="http://schemas.openxmlformats.org/officeDocument/2006/relationships/image" Target="../media/image101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Relationship Id="rId9" Type="http://schemas.openxmlformats.org/officeDocument/2006/relationships/image" Target="../media/image103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Relationship Id="rId9" Type="http://schemas.openxmlformats.org/officeDocument/2006/relationships/image" Target="../media/image10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6.jpe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37557A-9893-A6C5-A543-0832D77F27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53826-CC6F-3E47-1C89-8BBFC4E799B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Doing Math with Python</a:t>
            </a:r>
            <a:br>
              <a:rPr lang="en-US" sz="4000" dirty="0"/>
            </a:br>
            <a:br>
              <a:rPr lang="en-US" sz="4000" dirty="0"/>
            </a:br>
            <a:r>
              <a:rPr lang="en-US" sz="4000" dirty="0"/>
              <a:t>Opening and Intro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0F986B-9019-A688-7776-D8DE86026D7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GitHub: </a:t>
            </a:r>
            <a:r>
              <a:rPr lang="en-US" dirty="0">
                <a:hlinkClick r:id="rId2"/>
              </a:rPr>
              <a:t>https://github.com/yasenstar/DoingMathWithPython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Gitee: </a:t>
            </a:r>
            <a:r>
              <a:rPr lang="en-US" dirty="0">
                <a:hlinkClick r:id="rId3"/>
              </a:rPr>
              <a:t>https://gitee.com/yasenstar/DoingMathWithPython</a:t>
            </a:r>
            <a:endParaRPr lang="en-US" dirty="0"/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0CF2A89D-E66D-F7DE-6AC6-BDA3AB3D8E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266" y="162873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D5426387-15CF-C680-736A-C3C87A193D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453" y="3177523"/>
            <a:ext cx="1796393" cy="23724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E8E3392-2BD9-0329-79D9-C2A984FE2845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001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5D0FD3A-B905-2962-9F62-0093DD6E8E5C}"/>
              </a:ext>
            </a:extLst>
          </p:cNvPr>
          <p:cNvGrpSpPr/>
          <p:nvPr/>
        </p:nvGrpSpPr>
        <p:grpSpPr>
          <a:xfrm>
            <a:off x="9144000" y="6143750"/>
            <a:ext cx="2807208" cy="588020"/>
            <a:chOff x="9034272" y="6189470"/>
            <a:chExt cx="2807208" cy="588020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50A9C494-3A85-6284-3A05-3CF74B43B9F4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D5F1514-A194-2A55-DFE6-0000DADF64D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81973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B223DD-7512-0A95-80A5-415AF2E291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B24AE-7B88-CCCF-79F8-372755AF5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09270A60-C767-007A-F2FA-5302D46F80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E2FFADB2-3D6C-F70B-49A9-1DBD5E5414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5E27B193-3C42-A7FC-341A-18A657057BA6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Challenges #1: Even-Odd Vending Machine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FD0804-72BC-4E1F-735C-FB8210030FA0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009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5D7C76C-4D7E-971F-2401-07E3635DC7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2955F2EC-6034-BFF3-DEA5-BE0E2C23D765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1D6A21F4-EC67-BB91-93D6-D29010E03CDA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19D45768-ABB1-9ADA-446C-678BFBF1181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9F523671-871A-93C6-402E-2F5527ECCC5B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79FBAFD-B651-F3B9-077E-03C7D3F3B3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786696" y="2290367"/>
            <a:ext cx="6135716" cy="29674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2" descr="Image result for vending machine">
            <a:extLst>
              <a:ext uri="{FF2B5EF4-FFF2-40B4-BE49-F238E27FC236}">
                <a16:creationId xmlns:a16="http://schemas.microsoft.com/office/drawing/2014/main" id="{844CB20D-45FB-C951-D9E3-90B4739F3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clrChange>
              <a:clrFrom>
                <a:srgbClr val="FFFBF8"/>
              </a:clrFrom>
              <a:clrTo>
                <a:srgbClr val="FFFBF8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1754" y="4257626"/>
            <a:ext cx="1353664" cy="216877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2783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8E40E3-8D00-03BB-212F-93D9118EB9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FB698-AEC9-45EF-8325-F4BE7DF0E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56D537AB-253E-FDAE-C75B-C5B1B576A8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F9101B15-AF61-2355-FCF9-C9DB9F1EC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4E5BECD2-B5C5-5121-91AA-6977D9E75778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Challenges #2: Enhanced Multiplication Table Generator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F1FFE82-DD7D-B2D8-7E24-279BB811071D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010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D192DF4-EC66-9D9F-5E54-020860087E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A72CD573-ADE3-9CD3-C4A6-E45F443FF343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05317B5F-1C01-E60F-8C0B-E0A65F067C3F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7B7ED41F-1724-444D-7AB7-1DF985E36CD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19362DCC-74A5-2483-B36C-4AA57BC00753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8C4BBF2-BEDD-124D-3523-A848EFDD90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531055" y="2254525"/>
            <a:ext cx="6010356" cy="30536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81A8862-3B62-861E-B9D7-9AA0B3649448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21566" y="4354010"/>
            <a:ext cx="2119827" cy="15739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55850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650842-8492-0E7F-E9D6-3D512DA9FB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D36F06-2A96-D1EB-E5F7-B06845BE12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7D188D70-92B4-210F-1450-435E067EF0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F7216DED-208B-CD0D-5E87-EF54CD9712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0B070A15-3524-B0CE-CF16-8E18FB54A7D6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Challenges #3: Enhanced Unit Converter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46E8229-5F0F-DFE4-ED1F-213E6D9FB526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011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1B4C3B6-6210-AB05-3A19-20CF50AE6B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20C4A4C5-88AB-F61D-7493-662B94D1A222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401C2958-A447-E478-BC40-FF03FB5772FB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379D108C-FD45-8E8A-A835-C815C4AE770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33736EA2-0D73-758A-6333-3E8DA5ED04B7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29E507E-0B7A-9BDC-AD3D-013C0FF15E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839054" y="2172822"/>
            <a:ext cx="6202339" cy="35769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4B1F345-9E33-159C-580F-C7E203D8C21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17355" y="4713372"/>
            <a:ext cx="1296880" cy="132635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055493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DF064C-BE83-5BC2-5C91-30C0B37A56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EBC92-E587-1533-C1C7-32E46FB88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BBFB07E5-8D0B-6553-1063-ECC6CE7426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157FDFB5-27A1-24C2-F214-AF77D6D3BF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4EDF96D3-7BD2-5266-66AE-5FC451EA9C20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Challenges #4: Fraction Calculator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B0253B-E5CA-B5A8-A107-A0AB0AE21124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012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AED8CB2-1504-22AA-DEDC-3E478D61E2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C2759B7F-329F-F9BB-2EBE-B4D74906ECFD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6867475D-73D6-C2DB-3B36-A4BF1BD20DD2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7F16BAD0-ACA5-DCB2-97EB-BC114801C47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B7B8CC0C-6110-EEC1-C516-3301A4DEEEBC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0B599B2F-1E67-EBE3-A39B-42E272FE72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612581" y="2157786"/>
            <a:ext cx="6364785" cy="38745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C0753D7-F504-05D2-0264-783A240F4A9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74868" y="3334870"/>
            <a:ext cx="1466525" cy="14757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68585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3D925F-B066-28A0-4D32-9A0C96E82D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1BEDE-A549-4ADC-31E2-9F55947B9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0D460B7B-0A50-48BF-0B64-1CAB22DDB0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0B4AC211-7B93-B0EA-476A-5D8FC12707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B0577D62-EE4F-B35B-9180-B62CA8E14AC1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Challenges #5: Give Exit Power to the User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15FC57-A8F7-CFB7-C79A-2AF5A3913B90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013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8F9BC1F-F07C-8398-1515-026B76EB78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01DB24F2-7039-47E2-8F0A-C3C918A50747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9F2C27F8-111C-179D-2A78-2CDFDF0DA1D4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C5A7163B-348B-C64D-9735-BAEFE35F3C2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99C54C96-660E-D759-E2BA-91D9CF0F711A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7138926-5E3A-3C9F-7708-83A0F10748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620779" y="1992996"/>
            <a:ext cx="6332988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098" name="Picture 2" descr="Image result for exit">
            <a:extLst>
              <a:ext uri="{FF2B5EF4-FFF2-40B4-BE49-F238E27FC236}">
                <a16:creationId xmlns:a16="http://schemas.microsoft.com/office/drawing/2014/main" id="{CD5EA605-DAF3-8190-5207-3415EF4A4F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7355" y="5306452"/>
            <a:ext cx="1243013" cy="8715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6153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319EEC-E251-23CE-36DD-FA165CC725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5BADE-D4A5-24BF-2850-C3565160D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742558F7-4535-5205-166C-0A680E7FA0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ABAD7131-8D51-75DE-E91A-59A3414EE1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A0F1A53E-7364-CE0E-36D3-49294203F601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02: Visualizing Data with Graphs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02-01: Understanding the Cartesian Coordinate Plane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E97BE01-29A7-BECE-858D-443F27C18D7A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014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573B188-CCBB-546C-7814-BBFE424BEF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08103ECF-5CC4-945F-2059-C1ABF62D0B9B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75DCB421-B3A1-B01F-5A17-7F70E8C8F2FE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35C3D0FF-9EE9-EF91-E12F-C0B10CF3E4E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482E8D9E-B66D-23C1-F2B0-AA5C4836412C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77A03BB-5C98-98F5-2686-84A21763C0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291944" y="1992996"/>
            <a:ext cx="5749449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122" name="Picture 2" descr="Image result for Cartesian Coordinate Plane">
            <a:extLst>
              <a:ext uri="{FF2B5EF4-FFF2-40B4-BE49-F238E27FC236}">
                <a16:creationId xmlns:a16="http://schemas.microsoft.com/office/drawing/2014/main" id="{D2726829-FCCF-A83A-7997-7DF54C31EC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0190" y="2882152"/>
            <a:ext cx="2982221" cy="29684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525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97D90B9-EB42-E974-BA0C-E14DA1E14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/>
              <a:t>Cartesian Coordinates Plane</a:t>
            </a:r>
            <a:endParaRPr lang="en-US" sz="40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169419-029B-C3EA-B6E7-FA1AD922AD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67783" y="3269762"/>
            <a:ext cx="2622954" cy="479612"/>
          </a:xfrm>
        </p:spPr>
        <p:txBody>
          <a:bodyPr anchor="ctr"/>
          <a:lstStyle/>
          <a:p>
            <a:r>
              <a:rPr lang="en-US" dirty="0"/>
              <a:t>2 Dimensions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5D75AEC-195D-63BD-C3C8-1888767BD01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745206" y="3269763"/>
            <a:ext cx="2622954" cy="479612"/>
          </a:xfrm>
        </p:spPr>
        <p:txBody>
          <a:bodyPr anchor="ctr"/>
          <a:lstStyle/>
          <a:p>
            <a:r>
              <a:rPr lang="en-US" dirty="0"/>
              <a:t>3 Dimensions</a:t>
            </a:r>
          </a:p>
        </p:txBody>
      </p:sp>
      <p:pic>
        <p:nvPicPr>
          <p:cNvPr id="6146" name="Picture 2" descr="Image result for Cartesian Coordinate Plane">
            <a:extLst>
              <a:ext uri="{FF2B5EF4-FFF2-40B4-BE49-F238E27FC236}">
                <a16:creationId xmlns:a16="http://schemas.microsoft.com/office/drawing/2014/main" id="{9BD7B2A1-3ABC-74BC-4434-DE484A8931DC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783" y="3749375"/>
            <a:ext cx="2714095" cy="27015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Cartesian Coordinates In 3 Dimensions #2 Photograph by Russell Kightley ...">
            <a:extLst>
              <a:ext uri="{FF2B5EF4-FFF2-40B4-BE49-F238E27FC236}">
                <a16:creationId xmlns:a16="http://schemas.microsoft.com/office/drawing/2014/main" id="{B7180337-46B9-C87F-FB8D-5732CC15E588}"/>
              </a:ext>
            </a:extLst>
          </p:cNvPr>
          <p:cNvPicPr>
            <a:picLocks noGrp="1" noChangeAspect="1" noChangeArrowheads="1"/>
          </p:cNvPicPr>
          <p:nvPr>
            <p:ph sz="quarter" idx="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5206" y="3749376"/>
            <a:ext cx="2701587" cy="27015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EE226AAE-4F16-1B2C-DF20-03E7EA16FAB0}"/>
              </a:ext>
            </a:extLst>
          </p:cNvPr>
          <p:cNvSpPr txBox="1">
            <a:spLocks/>
          </p:cNvSpPr>
          <p:nvPr/>
        </p:nvSpPr>
        <p:spPr>
          <a:xfrm>
            <a:off x="867783" y="1828456"/>
            <a:ext cx="4489704" cy="83069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1 Dimension – number line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A8480C5-DA12-5C81-93A6-0144EFECA2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783" y="2284143"/>
            <a:ext cx="5819775" cy="876300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BA8B13EF-A031-53F2-44CC-4D29A4A6DD53}"/>
              </a:ext>
            </a:extLst>
          </p:cNvPr>
          <p:cNvSpPr txBox="1">
            <a:spLocks/>
          </p:cNvSpPr>
          <p:nvPr/>
        </p:nvSpPr>
        <p:spPr>
          <a:xfrm>
            <a:off x="8531488" y="3269761"/>
            <a:ext cx="2622954" cy="4796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4 Dimensions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120CFA0-26EE-C096-93E8-1C99238153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0121" y="3749377"/>
            <a:ext cx="2858822" cy="27015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96798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7" grpId="0" build="p"/>
      <p:bldP spid="9" grpId="0"/>
      <p:bldP spid="1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9DD5DB-D902-2815-B07A-B071FAFC03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0B762-A62D-C7EE-425D-6426F9BEA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DA105D5F-1688-57AA-5E65-BC0A3A3B85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ED8B6DC9-079D-B1BE-E04B-1EBF2CB650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A960E10-2693-EE68-2E23-1263FD57C10F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02: Visualizing Data with Graphs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02-02: Working with Lists and Tuples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26262D5-F643-7165-6F57-BCC77950E62C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015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2EB1E0C-9364-A025-AEAC-53CB926DF1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1139368A-7431-BCA0-AEFD-9480DE42CCDC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A9BF8DCB-0C9E-7FC3-E7FC-071C7254CEA9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DDDB01F5-6DDC-22BE-8A7E-C8F3EA2858A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35B6FC0C-A13C-7B6E-ADA8-B02F5BEF0027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B55AC46-55B8-978F-5FA5-1A735CCE6B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096000" y="2079000"/>
            <a:ext cx="5985650" cy="37935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96550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F3A442-FED1-4CA1-DACB-033AAC981E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E281BB-73D6-5B41-9BDB-C581BC880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0AD6FCF0-6DB7-B21B-609A-15E669F9BD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BD5F1792-888A-DAFB-0329-DE52330987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5EE25789-4CF6-0C4B-E472-41D517D18469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02: Visualizing Data with Graphs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02-03: Creating Graphs with Matplotlib (&amp; pylab)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5194C91-00BF-F4C1-F478-B0A31C885815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016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49A5859-17C4-AAF4-DFBD-FBEEA45587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A9E4F273-ADF7-58F5-2434-9E30C42A05E9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A3EB2640-4381-FE0F-EA35-408D25C98BC2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FF0CE62-D521-FBD0-A845-BCF135FDB5D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FDEF4702-8D2F-F7D9-73A2-9DB2F12D8BC6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3E3BF40-94F5-E796-5DFB-AC640917BC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078517" y="2722063"/>
            <a:ext cx="5962876" cy="30201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41177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05553E-1306-3EC1-991C-49401B6055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9AE2B7-FB1C-1DF4-1B92-5F0FAFE020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82AA1A95-8606-E8B7-B6A9-96C3279DE6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722A22C1-ABD7-490F-5AF2-58A2E94671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26375235-E6FD-1EF0-E3C3-FD4343F02219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02: Visualizing Data with Graphs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02-04 (1): Newtons Law of Universal Gravitation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4E9B813-E569-3423-E99B-E9EE8ECDC5CF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017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17BF6AF-B8B5-D029-2BBC-61487674F1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D79B9C6A-F924-255A-E894-11F199726BD3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84D3789B-C6B1-E9D9-8410-54EFBF22F832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C6FC53D9-AA4A-1032-DD10-A076FB36D1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B936487C-FAD4-0CF7-5A7F-4F1707BDB381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704B8F0-B1E0-4D0B-DF94-F22AFC92FD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221506" y="2267242"/>
            <a:ext cx="5819886" cy="33730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DA12FD5-1C4A-7398-2667-65C58544D66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57143" y="4202782"/>
            <a:ext cx="2211200" cy="18762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37773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8A275115-20BC-B691-19E8-33CF213458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214299CC-2B47-5862-ED67-D908BBD73E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F1E28E59-E155-9E75-14BA-88BD4DE757BC}"/>
              </a:ext>
            </a:extLst>
          </p:cNvPr>
          <p:cNvSpPr txBox="1">
            <a:spLocks/>
          </p:cNvSpPr>
          <p:nvPr/>
        </p:nvSpPr>
        <p:spPr>
          <a:xfrm>
            <a:off x="150607" y="5853952"/>
            <a:ext cx="7370781" cy="91977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GitHub: </a:t>
            </a:r>
            <a:r>
              <a:rPr lang="en-US" dirty="0">
                <a:hlinkClick r:id="rId4"/>
              </a:rPr>
              <a:t>https://github.com/yasenstar/DoingMathWithPython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Gitee: </a:t>
            </a:r>
            <a:r>
              <a:rPr lang="en-US" dirty="0">
                <a:hlinkClick r:id="rId5"/>
              </a:rPr>
              <a:t>https://gitee.com/yasenstar/DoingMathWithPython</a:t>
            </a:r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56D594D-14EC-9F44-B79A-A2F705E11E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6077606" y="2165304"/>
            <a:ext cx="5953493" cy="35769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E6483B1-6C30-1324-AF7C-62524471DDE3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59269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4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01-01 Basic Mathematical Operations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FD3167C-B41E-278B-0EBB-233BD7404155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002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7DEC7CA-0207-326B-D2FC-E83D52C5EE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110A0CDD-B2CE-6D4B-FC8C-F248BB2CE427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B8F30ACA-540E-49D4-04A9-7489A40C615D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6A57FAB-F697-0937-F35F-BB08A62BA58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32698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292EE1-7875-D0A5-9E5B-ACA184CC43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E0D4739-3590-2FBC-2C7C-F5401C0F6E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1875545"/>
            <a:ext cx="5719482" cy="29138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CDA6D8-88B5-0EBA-CF83-AAB46028B4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ADC569C3-463B-A314-FD89-AFC8D9125D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59C335A4-9489-1BC5-493A-2067AA2647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955A4B9E-277E-26C9-7F83-01AC72E82F5E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02: Visualizing Data with Graphs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02-04 (2): Projectile Motion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96E5C2-AFFC-87F8-EE87-B57AB4FC6B38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018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31FFE14-05BA-0858-96CF-ACD092CC16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44637598-0E0B-29B7-4F41-49EBF2D74A13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3010C272-9D02-D1A6-65D7-1B585BFE5EFC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675E9F82-81CC-4844-F219-83868F360CD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580DA7BF-2AD3-D907-0BCA-F833D76127C1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012A404-9AAA-F8E5-16FD-289DDAAA49E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87500" y="3861747"/>
            <a:ext cx="2553893" cy="21626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80552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82F56D-92A2-678D-720C-272ABB984D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C637DD-552D-1732-47F4-2E5DA438D2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4D02D7F3-B9D1-6CCD-E74C-3EC8C5017B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CDD1B61C-3DB8-CBCA-E890-3CEED5472D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5493891A-E8F9-7296-F3D9-E0A39E830783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02: Visualizing Data with Graphs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02-05: Programming Challenges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(1) Vary Temperature in a Day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311ED09-B704-C841-40AE-CEA68DFE48EF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019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23105CA-9D23-776D-8DB9-3CAD462849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B6150118-F598-B002-767F-20D7939A74C8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F2F463C6-42C9-9A43-93F5-F17AE960BE98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41409890-2467-DF62-BD57-9F063EF3688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D490C329-8592-CFB2-DEED-56C9AEC70FBA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8F66CBD-1CC6-FE68-CC5D-790D707020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290821" y="2165304"/>
            <a:ext cx="5555033" cy="33017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AA5107-A467-F9E9-0E5D-23A5CFFA521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80494" y="4581986"/>
            <a:ext cx="2260899" cy="13285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78150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FAF0CB-E279-AF0D-2B98-07CB7203E5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F083A8-B1B6-1558-CA94-1D3BD6B9B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16363507-B4B5-61F7-FD89-C096AE1934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AFA893E5-02F4-7A66-1185-2DCF102C06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F9B198D8-3742-6BD4-629E-1096E98AC196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02: Visualizing Data with Graphs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02-05: Programming Challenges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(2) Visualize Quadratic Function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03F14AC-A768-E13A-8258-A182D1A45627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020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2BA49CE-11B6-88C9-4396-DDED3E531F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C5D0E255-161C-A73D-836C-9AE2F834935E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B121BC2B-8269-9B99-D182-9C6A5617C4A2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DE77A74A-7242-95A4-65CE-3A306DC4192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FF672DC2-8672-0906-7A8D-CCD7733CB757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A4C90E1-E02B-9AFE-35A8-AEEB75EA1A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242911" y="1938665"/>
            <a:ext cx="5802178" cy="35079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38E62BC-62B8-9BBA-3340-C81CB951DB3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80488" y="4437529"/>
            <a:ext cx="1795328" cy="15344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43669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F6A596-A30C-B8C5-07BC-D7FA9AAE00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BE934B-F794-5AF2-1817-94A99B5AD3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285D7356-9E54-4AA9-03A3-3098DF3E4A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73BFF9B9-69BB-E71A-8C54-1394A5FB53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40445948-A56D-04B0-BD24-346BB0F4273C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02: Visualizing Data with Graphs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02-06: Programming Challenges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(3) Enhanced Projectile Trajectory Comparison Program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E426FF7-CC2E-7ECB-F66D-A540D9B70C9C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021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30673F7-EC95-2ACB-65BC-35FB712EAA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04FF4A69-2E6E-C31A-D2E9-66EC7417765E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490F3577-7E90-21E9-9CEA-CC606ED4A7A6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8EEC753D-14F8-E74D-077F-F92957D4A9D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EEBDA483-537E-69EC-D7C3-5ECE40A40932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0DBF061-04AF-EFE9-E3AC-FA1A924638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306694" y="2347180"/>
            <a:ext cx="5713098" cy="29778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13C6D3D-F0A8-9D33-63CF-057D44318C0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92989" y="4311207"/>
            <a:ext cx="2029423" cy="15325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38146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4CFF68-08FA-35D6-1291-D0AC822287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954577-3127-411F-F61B-7EDDBE610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756BFDB0-FB42-D99D-7B37-E191CBF9BC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4CAEA984-7456-129E-3E3B-707582287E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8C65F1F1-30A6-2379-C146-4F782D3D7AAD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02: Visualizing Data with Graphs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02-05: Programming Challenges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(4) Visualizing Your Expenses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06543B3-A27E-4AD4-DDB3-430942437A50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022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6E84732-D700-CCE6-DEC8-215A212E98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5D7D5A59-AE55-09C3-CB75-272197FBAA4F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BF3D9295-4DEE-BA25-3933-81609E599013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1351749E-A100-A942-ED38-00BC75FD01B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13414316-B473-FE77-1383-6B20B06F5E04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06FFDBE-F064-F17E-DD2B-E6B6C862B7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302188" y="2145584"/>
            <a:ext cx="5459394" cy="26629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80920B9-5E90-CEA8-E173-41FFB7E640F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44292" y="4003628"/>
            <a:ext cx="1633753" cy="17385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487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466AC9-6E2A-50CC-6346-44E68B49BF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D48AE-936A-DD1E-56A6-B83BFAC2C2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C9BF607F-D1DA-450E-663A-EC9BE646CF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EDEFC60D-001B-3D83-DF4A-17E0283FDA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8EB6DBEF-5137-6CF4-30A5-352280EA1BD2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02: Visualizing Data with Graphs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02-05: Programming Challenges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(5) Relationship between Fibonacci Sequence and the Golden Ratio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9579E4-13BE-B00A-43B6-F1A91A33074F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023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A649B74-7815-A0EE-87F3-9F497AFB33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CF3BA176-C131-C220-601B-9F5B66528FB1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B4149995-C2F1-CD60-CE10-6A51B2C5D52F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1FAE001C-8388-57BE-03ED-FFB07C88A25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72CAB788-A487-1CE3-B976-4257B9E466C3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FA47CE6-9BB5-F312-41A3-BAB1103E87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286323" y="2357999"/>
            <a:ext cx="5827057" cy="31642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C6C39D0-AE0E-CBCE-CF7E-9300E00F822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88558" y="4428565"/>
            <a:ext cx="1789487" cy="15227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97500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84FA3D-D007-EA64-D576-EEC7023538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DB6FA7-572B-0ED9-F1A5-5C4044A44B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58A27005-ED32-B072-9BF0-E9F4CDC2DF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3C64EF68-0633-A858-AE5C-60C40C48F8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776C096E-4F1C-A3D9-0590-62C1090F5E44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03: Describing Data with Statistics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03-01: Find the Mean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92B96F2-E326-B033-A77C-9FBCD711CB54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024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05A0983-4806-60AD-4E9F-96540F8A8E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AF927AC7-9345-25FB-ADB0-56869CAA5E76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044F5C67-12EB-6161-7076-BA7A2C9FDD6A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8415E7A2-ABD9-216C-8584-5B6A961ECF1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B2B8C611-8811-3936-9549-41DC7740C798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D7736ED-1A7F-3C13-2382-52834AC60D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764605" y="2053853"/>
            <a:ext cx="6169068" cy="37911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5442173-4C41-CAD5-419A-CB5D0C63C0C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65359" y="3222532"/>
            <a:ext cx="2176034" cy="9040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61339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747DB2-160A-8968-6C00-0C198AB84A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F3C6AC-B77E-5C54-6A3E-6099054777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76EFE0C7-F376-A8DE-A73D-6CACAD7730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5EABF37E-C80E-1DB4-D42E-C917D300CE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7968822A-AAF9-B25D-921A-7841F4E67CB9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03: Describing Data with Statistics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03-02: Find the Median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3D67A9C-54D7-871D-558E-DFF623B75053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025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009F020-61AB-FAF9-0827-B100F4F077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D1B5111E-EA9D-E66E-80C9-A992ADB78207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25BC5483-2D21-A6AA-0282-CC4E73F4DABB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A172EA9-44CD-6A8E-8D27-A879CEAF9B9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BD90EE83-55CE-E2AE-2C9C-FE18712B9544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C3922AE-54B8-85A9-B025-BE63D35817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647765" y="2275866"/>
            <a:ext cx="6151581" cy="35271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2B639B9-7B79-31C9-8E17-CC0F693E4ED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11432" y="3669645"/>
            <a:ext cx="2171700" cy="1114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95433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83FEFF-D524-76F6-5A4E-29B5A890AE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CF8046-8ED3-7820-8F80-D9AADBB82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F0D8D482-8E4A-569B-C2DA-15E8B24365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0CC71C13-8B05-3414-3E33-245ADBEB93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4AEB35F3-6695-792D-2192-294E78755C95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03: Describing Data with Statistics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03-03 Finding the Mode and Creating a Frequency Table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09A9524-9BC8-16B4-1909-FB71BF1BD200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026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24D26B7-4369-49A4-20F1-E0AE2B691F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E15FDAA1-C8A0-27A1-5895-A55534B5F992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A8E9F42B-BF77-7BBA-9C71-6CBF2B94163D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6F159B1-975F-7B9C-429E-7D4723465E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F4BB8287-016F-40CB-4BB1-82D71ED4137B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E4FF451-36CE-AE79-D7C6-F1233BBC59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683623" y="2053853"/>
            <a:ext cx="5807354" cy="37103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12C1178-8348-9EEB-146D-8071C4F883F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74441" y="4259980"/>
            <a:ext cx="3082178" cy="17296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42142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7A2A36-44B4-C1B9-453C-7341BB4EFB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7A3828-5AF7-2D84-B17D-41A041B6E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611D5AC9-3279-1C91-F9E6-BAECDE6AE8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977015F5-74C1-B8BF-CAF9-CA02023CF4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E9D04830-394D-9FC6-E5D2-6C33E3889FE0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03: Describing Data with Statistics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03-04 Measuring the Dispersion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2CEC43A-FCE5-26C4-8A0E-17882261CD48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027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6121CFB-959D-6136-CFDB-93A3C4809E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3882789E-2205-849B-FFBE-9D153FEDF094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164C60F1-82CA-69E6-8FBE-D081CA0E3398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A92167C9-3E5F-8A5A-B6E8-27AA7604369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68B71AEC-83F5-EEAF-5D1C-8F29985A48ED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2CBC061-2C34-7CC6-9E03-BF6DECC0C6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302188" y="2458427"/>
            <a:ext cx="5734660" cy="30553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3CE3385-347C-2CDD-D393-0E5B4D75009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43621" y="4295824"/>
            <a:ext cx="2172961" cy="17832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65626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6CB293-2482-12D1-C1E1-9239A18997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9096B4-8023-7F74-11D9-8192F41DCA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3AAA6F25-DE2D-1980-5251-B5844ADDB2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410BC7AD-FE80-0985-37BD-863F5D0BEE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4F9121F5-CEC0-65C0-12D1-2A5644E5F4BE}"/>
              </a:ext>
            </a:extLst>
          </p:cNvPr>
          <p:cNvSpPr txBox="1">
            <a:spLocks/>
          </p:cNvSpPr>
          <p:nvPr/>
        </p:nvSpPr>
        <p:spPr>
          <a:xfrm>
            <a:off x="150607" y="5853952"/>
            <a:ext cx="7370781" cy="91977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GitHub: </a:t>
            </a:r>
            <a:r>
              <a:rPr lang="en-US" dirty="0">
                <a:hlinkClick r:id="rId4"/>
              </a:rPr>
              <a:t>https://github.com/yasenstar/DoingMathWithPython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Gitee: </a:t>
            </a:r>
            <a:r>
              <a:rPr lang="en-US" dirty="0">
                <a:hlinkClick r:id="rId5"/>
              </a:rPr>
              <a:t>https://gitee.com/yasenstar/DoingMathWithPython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7847DE9-FEDD-A20E-AD82-12A5664FDFD0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5469687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01-02 Labels: Attaching Names to Numbers</a:t>
            </a:r>
          </a:p>
          <a:p>
            <a:endParaRPr lang="en-US" sz="43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01-03 Different Kinds of Numbers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365722-54E4-8C8C-47BC-34FB9C4C2E20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003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69A4A19-3862-A803-DCD9-3E0ED0FFB6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18EE27E1-251A-9C74-C0A7-6A85D82483E9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0A9CBC4F-23A2-5F42-A434-8AACB9631584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DAB64EB3-89D9-4BF4-37BF-18E9A94E1B3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6102FDD-73EC-2DF8-E031-ED51268C60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620294" y="2030356"/>
            <a:ext cx="6421099" cy="37118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92251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8F1768-1FD8-2BFE-FAA2-FBBE6DF875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C8CC3FC9-2401-F518-FA11-740D2CD73C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2467839"/>
            <a:ext cx="5827189" cy="27480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7F7AD51-3468-E25D-7F20-A67D4F9CE1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6EA37086-5FEA-ED44-7E49-F894B501F0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592B9388-B919-634A-5303-6C08C88D97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9B46E0F2-FEB4-0AA9-82C0-161D28BC51DF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03: Describing Data with Statistics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03-05 Calculate the Correlation Between Two Data Sets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5FE8F32-1FE4-6A9D-73C5-795FC9E68AF1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028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F8E17DB-BCF4-E78C-D602-B7C274B50C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99B97CFB-C240-A0F7-77FB-792389ACBDC5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6BB5D911-1397-76C2-E886-58B761BD85AC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59F480DD-FF1F-13E6-7D7F-6FB273EBBFF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ECE5F985-21C0-BE29-7549-236CCB24ACEB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6C3A977-1FBA-54FE-C86A-C950771BC1F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323325" y="4390161"/>
            <a:ext cx="1718068" cy="145850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460705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C89A7B-5649-470F-8235-48EE0070D0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769E0D-D91E-1ECC-0E9C-A83322DBD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6FD04532-8682-1285-EA80-3A50876F65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CEF46AF3-A668-685D-4E29-8DCC628380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0C6BB469-7934-1723-26C2-11C9CE849E56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03: Describing Data with Statistics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03-06 Scatter Plots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1A2C9E-1F37-0AAF-0834-7E6D743EC7E7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029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2B1B34A-0263-5598-F7AB-432C638542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CBE77682-1CE7-759C-EFE5-334DD3620201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3F0277D-D6C1-9093-B6A7-D06A1FC79620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85DDB35-9CF6-1848-5138-BD54BF03DBB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EAAE7309-9724-FD9A-6BF7-E10D420C127D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DFD8C39-420A-2259-53BF-739F06DE38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096000" y="1934866"/>
            <a:ext cx="5865219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2EC7824-2810-6D71-5D96-0FB8F7049A7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61245" y="4537293"/>
            <a:ext cx="1880148" cy="15968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42770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00692E-B257-1043-D137-0B3CC3CCA0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6F23B0-4446-6700-EDF6-ABB84C7F8E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8A74A85A-88E8-6236-B9C1-2683BD095A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70D2EBAC-4B56-5D79-2240-440A07AFBE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81AFE488-9287-4BFD-3534-FB27331EC8AE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03: Describing Data with Statistics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03-07 Reading Data from Files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(1) Text File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EB5E4C0-CEFE-F811-879D-DAE0612BD97C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030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5171190-5AF2-7F7B-A27F-A4B1EDFF00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008F3315-3C1D-571C-05A7-0C41EF38FF00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EA1A0B2-A97E-42E8-C06F-390EC97D0AA2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1804144C-E8E7-81CD-1828-F6C22235EBE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8EC38DAB-0C39-264B-3973-7ECBBCE62A2A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BA5FE99-A136-1954-2238-CE978A0D0D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889812" y="2554998"/>
            <a:ext cx="6151581" cy="33918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170" name="Picture 2" descr="Image result for text file">
            <a:extLst>
              <a:ext uri="{FF2B5EF4-FFF2-40B4-BE49-F238E27FC236}">
                <a16:creationId xmlns:a16="http://schemas.microsoft.com/office/drawing/2014/main" id="{A4897C39-0F1B-FEE7-25BA-2833218119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7185" y="3343835"/>
            <a:ext cx="1396572" cy="13965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6009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A66869-C4D8-B83A-B5FC-BFDDF87C1C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848628-030E-4DF1-C5E6-B3F376375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55021895-7D71-9A9C-60DA-2EB80B4A76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A8EB767D-2202-7EE1-33E6-8B7E4BD4F7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86561E2A-08DA-E169-A255-324D16F6D04A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03: Describing Data with Statistics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03-07 Reading Data from Files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(2) CSV File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18D0ED-4C34-CA8E-A4E3-99632E93FAB2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031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8F4A2C7-99B3-9AB0-6B95-C3AB634C57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9A330F07-F234-0CF1-0E8A-DDDC04B80E18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5BFCDC11-18BD-8DB6-3155-B29687DE854A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6A5CAE3E-D656-DA3D-7075-AD816A2E151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4EF00F2E-D20E-2DFD-57C6-222950DCC79A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2A62B2C-FBE3-101D-79BD-CE10043FB4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889812" y="2265505"/>
            <a:ext cx="6151581" cy="36813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172" name="Picture 4" descr="Image result for csv file">
            <a:extLst>
              <a:ext uri="{FF2B5EF4-FFF2-40B4-BE49-F238E27FC236}">
                <a16:creationId xmlns:a16="http://schemas.microsoft.com/office/drawing/2014/main" id="{9BB57FD8-B2E4-7262-0196-74A4DEC918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8390" y="3101787"/>
            <a:ext cx="1381685" cy="13816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4362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87855F-6407-8C5F-BDF4-621C371048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755A1A-0E53-D0FE-F2D4-AC18DEDA49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A7891C80-BD5B-0E8A-D844-F5730374AE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4D5896D0-9875-2015-0086-A406415974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927FAB6D-05A2-BFFA-EC8A-2E224E155821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03: Describing Data with Statistics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03-08 Programming Challenges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#1. Better Correlation Coefficient-Finding Program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C5D26B6-DF44-0E6A-2496-A9C452497EF5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032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A64DD63-F4FB-2B4C-5F1B-58869CC635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6B85C742-BA81-2B11-32E8-9D032A7A6D39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D3DAC5B2-AD70-F0D2-0243-0A3C82E67E16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D09BA2F-55EF-690F-4FA9-4988F5C9708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1F0ABF25-E109-9F80-CE08-A9308A03BC49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CBE50F6-EEDB-BF57-33E4-9F0E4DF635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249709" y="2050201"/>
            <a:ext cx="5770353" cy="38485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47352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6A74C4-B8CC-32BF-CC9F-4B4B67253F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0866C-584B-CE47-2ABE-0B3C26D37A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FD49EC0E-C1B3-FA20-07C5-BB5EE3A160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10875EB0-A8CB-D9EE-C227-D2B79B61C0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34FD0D63-0DB3-BFDC-6405-1EF5E169128C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03: Describing Data with Statistics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03-08 Programming Challenges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#2. Statistics Calculator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8E81AB7-8DAE-F913-91C1-74B9A23E1E59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033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A46A8FD-3A86-6555-850B-722284AC8A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2C1FAFCE-8F44-F9C5-8403-012388F3D272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D33BFBB1-9439-2C93-3995-F1A6527BA24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3A306125-3F39-B6F4-17A2-D27DA3E4C1A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68151675-E0C6-5C45-5E26-24DACEF22E0D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91E0D52-F8FA-1248-CF09-50D523C4AC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302188" y="1960655"/>
            <a:ext cx="5722300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08999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E47191-9FCF-6077-36E3-5544007A9B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BCAEB9-2705-6BEA-15F1-668B8086A5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17B5EAE1-709C-78F2-5D72-66C27650DF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A0474C49-0647-4314-DCD1-56523F44AA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4C53979C-F9FA-7AED-391F-94A6FEB72A66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03: Describing Data with Statistics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03-08 Programming Challenges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#3. Experiment with Other CSV Data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92175F-7F2A-757C-B974-699AD1A8C33E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034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8F63616-B83D-5CE2-957C-43F23F7F78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6CC459D2-78FC-80F6-74E7-49FCB1FCE706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95C04B20-B871-AA76-9C67-1A0C3B33E578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67FF056-D7DA-4D39-E918-8E1BC60623B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50CDACB3-E3BE-1C49-52C9-074F2EFF7FA2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8560DDD2-3D0F-2037-AD94-41B6B21786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205094" y="2165304"/>
            <a:ext cx="5832602" cy="38177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24505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5B452E-284E-AA44-23BF-AF67A3BC69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B3014-7E73-E490-8F12-0791291976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0913E6D1-D0D9-FF81-5B0E-9ED97F49C6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9AA078A6-C2E5-BF9E-9E94-8775F8D9B5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06E9A1CC-C148-A287-AC0A-416837570686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03: Describing Data with Statistics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03-08 Programming Challenges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#4. Finding the Percentile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B9E5CAD-1421-76C8-E6C4-18E2F50AFA54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035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8B21E22-BED6-85A1-89F6-5B5BB94B0B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50493EE4-ED0B-FB54-7C10-B4513C148429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5CE9C26B-ED43-ED80-26F2-6F8FEB950399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81A4B732-E7FC-31D1-CFB5-003501BBF59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AC9962C8-2561-DAA4-9B03-04DF5684C2B4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F0763A2-4BC8-D9CB-8CC2-CC9E37881C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302188" y="1996880"/>
            <a:ext cx="5435313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E2BBD8C-7C5E-AEAD-2A5C-C3C86BF3664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47675" y="2519082"/>
            <a:ext cx="2693718" cy="1592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00399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D45A53-FD85-B09A-6B6F-5516182E89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55E9EB-C444-7D7E-EF36-4F79421771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2C81FDDE-E658-81F9-8EE6-322F126AED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5B248FBC-8EB5-4E7B-BD73-232F567957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8A8F9AE5-06D9-C41F-3867-9CB6CF64AB75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03: Describing Data with Statistics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03-08 Programming Challenges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#4. Finding the Percentile (cont.)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B7962A-7665-BA19-413E-AD8F12D3CA44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036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B8CCC04-F564-65DB-F336-E9505A5BD4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8F46DC23-BA99-181A-C3D1-1904999E9721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7FCADBB6-4004-2D96-F490-C271DE9D1F28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2C247BE-66FC-A5F5-B263-0C86911FC8A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3BD39AFC-0B23-CDAA-5AD2-926A2A52C9DF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F573320-3378-005F-866D-37570D8B57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302188" y="1996880"/>
            <a:ext cx="5435313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75FF663-4BFD-F503-8C73-5589BEA664A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47675" y="2519082"/>
            <a:ext cx="2693718" cy="1592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4849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8CD3B0-74A3-3926-8647-2C5D70D051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3BF5B5-F1D1-BACF-ED8E-AD003BAE0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B9EA5F07-838A-DA96-6B8F-338EEE6FA9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63130D74-47C6-D6C1-5D35-D312AFB3C5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6CED99D8-1890-E0AF-B56B-D7C3E0D409C4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03: Describing Data with Statistics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03-08 Programming Challenges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#5. Generate a Grouped Frequency Table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151E572-7710-FF00-0A61-DD63D50C513E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037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BD9E2E6-CE75-0A21-4AE2-84E7B125BD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C0F5475B-ECEC-E452-8BFA-BE99BE40D3FD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00BB343F-DDCC-428C-D2C1-0DD84B87116B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4D9CC6E4-1419-E9F2-895C-411AB65D68B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69DD7EFA-C43E-0846-1112-205EC352E0B4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0477BFC-73D5-7C96-5347-492E5216E3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328935" y="1960655"/>
            <a:ext cx="5593477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43703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CAD6B-666D-4791-AB13-D13890B5A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Number’s Definition and Range</a:t>
            </a:r>
          </a:p>
        </p:txBody>
      </p:sp>
      <p:pic>
        <p:nvPicPr>
          <p:cNvPr id="1026" name="Picture 2" descr="NUMBERS. The numbers can be classified into sets… | by yuva lavanya ...">
            <a:extLst>
              <a:ext uri="{FF2B5EF4-FFF2-40B4-BE49-F238E27FC236}">
                <a16:creationId xmlns:a16="http://schemas.microsoft.com/office/drawing/2014/main" id="{CD584DD3-5F63-2A4C-340C-C05B8D16654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2337" y="2039921"/>
            <a:ext cx="7367325" cy="4580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8876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314EEC-2BAE-D624-DFAC-D75297EAC2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F7B4D47-EC7F-2320-536D-FAB8ACCA63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02188" y="1888515"/>
            <a:ext cx="5620224" cy="41478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3B298E6-7DC7-A4C9-D7EB-BB2A6A2E07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59472EA6-306E-4E85-B5F7-B7AA6FF2AD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11CF5320-7C37-A9D0-D304-50F07105D0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95E3430-E528-AE1B-21FB-0CCC719F79D5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04: Algebra and Symbolic Math with SymPy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04-00 Installing and Configuring SymPy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23481D7-55D2-77BB-72E2-7DD09E4EDC3C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038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F9A809D-8063-16EE-928D-4FE0E53903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254A2198-BC68-46FE-1AE8-15C0B31C931F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6BC54F06-452C-B61A-AF49-152F948C87C9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A755F3E0-D52D-C341-E502-83277FA3331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45F0E4C6-AE1C-ADF5-82FB-76D675C2A9C9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9" name="Picture 8" descr="A green snake with a box and a green text&#10;&#10;Description automatically generated with medium confidence">
            <a:extLst>
              <a:ext uri="{FF2B5EF4-FFF2-40B4-BE49-F238E27FC236}">
                <a16:creationId xmlns:a16="http://schemas.microsoft.com/office/drawing/2014/main" id="{A36EFDA7-FE55-8B89-9436-5B5FF0B9F3A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4180" y="4133056"/>
            <a:ext cx="2067213" cy="647790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</p:spTree>
    <p:extLst>
      <p:ext uri="{BB962C8B-B14F-4D97-AF65-F5344CB8AC3E}">
        <p14:creationId xmlns:p14="http://schemas.microsoft.com/office/powerpoint/2010/main" val="3627818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773F7E-DDA2-958B-9841-2DC2FF07D8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8C7F566-8E39-D4A6-6D85-216B85CA38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49709" y="2045827"/>
            <a:ext cx="5647424" cy="38883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14385A6-438B-5C8B-DE3A-5F9B4AA638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972A11A6-830B-17F2-EAAB-FE650A7A54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24838D62-7D02-191E-2923-4B835C5BB4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ABEA8931-0CBA-ADF9-0C22-FB2B88C2283E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04: Algebra and Symbolic Math with SymPy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04-01 Defining Symbols and Symbolic Operations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8EE03A0-4BD0-8275-4E56-E96F9078D20C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039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E614A2C-3BB4-63C7-4E01-002C69CA0C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B98541AA-6365-B665-4C6E-F3D727EB6154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7D1A3B17-42DB-F2D6-BA54-52985C74D577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4C426587-CDE5-C631-1FB1-1767D54FB01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59D761C9-5375-D819-A709-2FF6DCD31CB1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874523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5D23DD-3B61-9E82-4D28-9312DF17A7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D20D3A7-29DD-890E-7064-1E0454F0E2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28352" y="1996880"/>
            <a:ext cx="5274685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5A728C4-CD5C-B052-7DDA-556D6DA388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503CA996-5AF4-BFBD-AD4C-F6C32078F2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9C2C9B11-89E0-3CA4-17F9-09E092E417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AA96E3D8-BE85-344D-C7C1-A2A941BBB8A7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04: Algebra and Symbolic Math with SymPy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04-02 Working with Expressions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C07AE26-284D-04DA-5AFE-F5CD38A22F7A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040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16E4BA2-7C73-D066-948B-0A1D65E3C7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7A405D4E-9A63-77F9-6F92-C665E1444CF1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A6BF6CBC-4FD7-E400-9015-2F16776C7DB2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E6D3997-8298-CF18-E686-643BD2AF0E4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501F0AD8-8068-E8B3-5F1A-163F17BF3834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52387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767202-0042-22FD-1106-8EAE9E61B9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C179DB2-7467-6407-C429-BA2045B488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71195" y="2050201"/>
            <a:ext cx="5327282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D6A1875-A017-24D5-18CD-349E44185D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EA828B32-F855-9C2D-C99F-1821F9F42F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047BE962-2A96-917F-2C02-1A5AF901B0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4C60E26B-2661-2DBE-D5EF-1E1AB608F60E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04: Algebra and Symbolic Math with SymPy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04-03 Solving Equations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D8FA1CA-03DF-6D2B-BD4A-203D04C0DDEA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041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08754F2-60AD-44EA-60EF-CA27C7A3E0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2EC46C97-DBE6-9B04-F3E3-7AB5CF1F1B85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FF65668A-0899-C8A3-AC57-8F8D5880798A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A2B85E6B-ADFC-94D8-0A54-9AB19057708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83EB9346-5EF0-80D8-D6A0-1C655E1BD5E2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232509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AAD954-7F25-782E-8BED-6A95F35A91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D48B5D1-1BDE-1BB2-F2BB-768D3E9723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2046513"/>
            <a:ext cx="5766856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D4BB910-5726-BEAD-F79D-7CC5D8BE6E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E9D9D796-299A-553D-E949-F9D6F31986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7B9779E2-15DC-D8C3-D454-339455B802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F641842F-F17D-7A94-EE08-8DB6AE7E7305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04: Algebra and Symbolic Math with SymPy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04-04 Plotting Using SymPy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3DB3012-CC7C-E3A1-9D89-E088B8AD490E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042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B4B9900-45B4-8F01-5BD9-431F060D5D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FEA97882-5505-7B89-A942-577A34C4845D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7AF7E7DA-7BC6-6F13-CADA-EB4275524D5B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C05ED148-839D-CAEF-AF4E-A89FF9AF400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A2257294-1027-AE30-79C0-CDFF47EB3B1F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347091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363ED4-D0A6-E6BE-CC50-03C0C324B8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85EB539-FDF9-060E-67C0-07BFA70B91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2396356"/>
            <a:ext cx="5826412" cy="34480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58819C5-F637-5CA0-721F-509BA81E8E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F2197ED6-16B2-6AF3-8D11-4E93102DEF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F6DCFC7E-B4F0-287F-6E85-8A36136FC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4002F496-9972-AC18-2E3B-AED3C61FF837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04: Algebra and Symbolic Math with SymPy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04-04 Programming Challenges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(1) Factor Finder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351875-030F-DC87-15DC-DE8F0367C60F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043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C537E30-9F45-2CF4-ECA3-1AD1009178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87AA9621-CD24-428D-E45B-A7626B52E4E3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102B663C-DF92-DD9B-6861-F8C25279E398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BE3F53E2-ABBE-0AED-C8B9-21C10ABD91B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7EAAD5B8-F015-A208-7901-E0C6908A0F33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051686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77121B-2809-0321-D5A0-9E5ED3146D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23FC34F-073F-A639-8120-5838D7DC68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2222661"/>
            <a:ext cx="5946000" cy="35270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59839FE-4AB1-3DFD-A93C-7636D05E53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574607A8-2032-263A-30A7-EB403B1AE0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52D39699-E7D5-C619-6AED-9A7318F150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6A2F023D-998B-91AE-E407-4C68B74E1C4C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04: Algebra and Symbolic Math with SymPy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04-04 Programming Challenges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(2) Graphical Equation Solver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470EBBC-8275-AD66-ADC7-D3E94CA80FB5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044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4898952-28BF-1969-0BC4-586D719175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2CF171BF-665D-99FE-A317-5CCDB4C1A23C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E31DC108-F73E-F793-4C65-B2D3BD74D90E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DCB482A-A58C-CED7-E8CA-4F872C6FAFB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B9DDFB1E-6230-E217-EED6-80211AE09006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109230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84ED5F-FB84-1B92-6612-3A5383AD21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E320C64-2335-4506-FCC8-779533F382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2396356"/>
            <a:ext cx="6009501" cy="35111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6E3575E-04CC-283E-EEB4-69647D3DFC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80126C0B-6F8A-0617-4998-49F9847F0D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BE8D8B63-B71D-A3BC-96CA-0BBFC5F0F8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036D26F2-2D6C-2037-5FCC-6FFC56EFB2FE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04: Algebra and Symbolic Math with SymPy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04-04 Programming Challenges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(3) Summing a Series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63FDDC-B034-C89B-D810-49FC1A33D899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045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F88505E-7D08-E60E-E898-33A30D6785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91CB8E44-E8C6-58CA-C746-75151C0ABE06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13A6F982-FE31-14B5-3649-990F39ACC3DC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77B2DFF0-AFF4-9405-A461-FA7D2B2D313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CBAE0151-0FAE-7FEB-1287-AA72F6B572DC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379955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AD1687-B07A-DA5E-DDD6-5DBD1CDB21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A7E7BBD-0466-3C19-F044-AF85AD86BD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19426" y="2417670"/>
            <a:ext cx="5821967" cy="33320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5F3F658-057A-9D99-C3E7-F71B298429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B84798A3-5DC1-2062-35BC-B70D84550A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0340CF10-8594-ABD5-F8A0-7B7D5B9F53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05BB2E7E-542D-6535-5BA0-C97127AF95DC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04: Algebra and Symbolic Math with SymPy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04-04 Programming Challenges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(4) Solving Single-Variable Inequalities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7A58AD2-6467-ABB3-7728-4ADBC22B7F03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046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CD008F4-6CEA-0B57-39BF-19382AEC94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451E2BCB-F208-A355-50E4-6C58C1D46D36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D9EB2339-8A6F-1045-D754-20BF93CDA413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D73939F2-D2AB-C751-888D-8E5B78DE64F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C6A8EF96-F9DC-AC9A-F66C-5B4938433390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215088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2FDDEF-D9FE-9ADB-F668-0125541749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052BC1-5B1A-C3FB-C491-A16437116C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468BA8B7-9EB9-7AD8-FC03-9E6FF4D0DF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E3AEEFE4-ADC7-01D0-C115-FB2A6CE27E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AE57042-8C50-2113-EC9D-B9E82B07D855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05: Playing with Sets and Probability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05-01 What is a Set?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(1) Concepts, Set Construction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3E796D9-8BBC-D932-7437-46399A86872C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047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71AEC15-170C-EE42-0D6F-D10625FB09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0B40F945-6801-736D-57A7-80BF7784B1C5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29D2096E-2A9C-E0E1-A6C3-B8901B9C1DB2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030F731F-9BD0-A139-7732-4FFDC9D5870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00A2C6F4-96DD-5BFF-3240-15673D4BF873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785A58D1-077B-96F3-7290-C00B6D31FD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096000" y="2501168"/>
            <a:ext cx="5945393" cy="30842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87480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ECBBE3-5361-F0C4-9985-9464E2166D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092CE8-88E8-8AC1-CC1F-1A439C003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BEBB1A89-1448-FADF-2FD1-C13F4B4AF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B80FC30C-B81B-6ECB-D813-FD3A612059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30CE4F75-ED1E-CFFD-236A-A1B0CB2C24EC}"/>
              </a:ext>
            </a:extLst>
          </p:cNvPr>
          <p:cNvSpPr txBox="1">
            <a:spLocks/>
          </p:cNvSpPr>
          <p:nvPr/>
        </p:nvSpPr>
        <p:spPr>
          <a:xfrm>
            <a:off x="150607" y="5853952"/>
            <a:ext cx="7370781" cy="91977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GitHub: </a:t>
            </a:r>
            <a:r>
              <a:rPr lang="en-US" dirty="0">
                <a:hlinkClick r:id="rId4"/>
              </a:rPr>
              <a:t>https://github.com/yasenstar/DoingMathWithPython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Gitee: </a:t>
            </a:r>
            <a:r>
              <a:rPr lang="en-US" dirty="0">
                <a:hlinkClick r:id="rId5"/>
              </a:rPr>
              <a:t>https://gitee.com/yasenstar/DoingMathWithPython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A4DDEA7-9B2C-AB13-F7FE-3A3642CDC4D3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01-04 </a:t>
            </a:r>
            <a:r>
              <a:rPr lang="en-US" altLang="zh-CN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Getting User Input</a:t>
            </a:r>
            <a:endParaRPr lang="en-US" sz="43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FA606E-37DC-BC62-DFB2-4626185A036E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004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5181CAC-23F3-A1FD-4458-7A2AE0CD7B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0D5806B8-54ED-A524-7E02-E3B5B5DE5E23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825A56E7-3C29-470E-85EE-7B2EA050523A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44E5134C-E372-3AE7-F948-B28514E8900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49F0D2E-68DF-09B6-515F-7E5CDCD4CD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387353" y="2006804"/>
            <a:ext cx="5386366" cy="37354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79960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9957F-0931-38B4-BEA5-81FA3E802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“Sets Theory”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B946D-F89C-B990-6318-758BED89CF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0160" y="2190749"/>
            <a:ext cx="5658522" cy="3986213"/>
          </a:xfrm>
        </p:spPr>
        <p:txBody>
          <a:bodyPr/>
          <a:lstStyle/>
          <a:p>
            <a:r>
              <a:rPr lang="en-US" dirty="0"/>
              <a:t>Set theory is the branch of mathematical logic that studies sets, which can be informally described as collections of objects. Although objects of any kind can be collected into a set, set theory — as a branch of mathematics — is mostly concerned with those that are relevant to mathematics as a whole.</a:t>
            </a:r>
          </a:p>
          <a:p>
            <a:r>
              <a:rPr lang="en-US" dirty="0"/>
              <a:t>The modern study of set theory was initiated by the German mathematicians Richard Dedekind and Georg Cantor in the 1870s.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C4DFED-21D2-35C5-C1FF-806514D95469}"/>
              </a:ext>
            </a:extLst>
          </p:cNvPr>
          <p:cNvSpPr txBox="1"/>
          <p:nvPr/>
        </p:nvSpPr>
        <p:spPr>
          <a:xfrm>
            <a:off x="1192306" y="182141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https://en.wikipedia.org/wiki/Set_theory</a:t>
            </a:r>
            <a:endParaRPr lang="en-US" dirty="0"/>
          </a:p>
        </p:txBody>
      </p:sp>
      <p:pic>
        <p:nvPicPr>
          <p:cNvPr id="2050" name="Picture 2" descr="undefined">
            <a:extLst>
              <a:ext uri="{FF2B5EF4-FFF2-40B4-BE49-F238E27FC236}">
                <a16:creationId xmlns:a16="http://schemas.microsoft.com/office/drawing/2014/main" id="{BE69CDF0-2079-6104-CF2E-B8CC664D96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8306" y="2190749"/>
            <a:ext cx="2581275" cy="37052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052" name="Picture 4" descr="Essays On The Theory Of Numbers (LARGE PRINT EDITION): Richard Dedekind ...">
            <a:extLst>
              <a:ext uri="{FF2B5EF4-FFF2-40B4-BE49-F238E27FC236}">
                <a16:creationId xmlns:a16="http://schemas.microsoft.com/office/drawing/2014/main" id="{07E2D6A2-7F0A-A6D7-FC95-6BA0BE20B4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9205" y="2885756"/>
            <a:ext cx="1764001" cy="2381808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5007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7CD7C-FA6D-ACAB-1459-F8B42D047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Samples of Sets</a:t>
            </a:r>
          </a:p>
        </p:txBody>
      </p:sp>
      <p:pic>
        <p:nvPicPr>
          <p:cNvPr id="1026" name="Picture 2" descr="Comprehensive List of Set Theory Symbols | Math Vault">
            <a:extLst>
              <a:ext uri="{FF2B5EF4-FFF2-40B4-BE49-F238E27FC236}">
                <a16:creationId xmlns:a16="http://schemas.microsoft.com/office/drawing/2014/main" id="{EB96216A-DC87-420C-5127-381FE004316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89" y="2092406"/>
            <a:ext cx="3642422" cy="3059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30C4A0C-8A35-AFAF-085A-D620A84024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2041" y="1903871"/>
            <a:ext cx="2480910" cy="28146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C0C5A38-3633-D625-BFE1-4402F2BD37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6008" y="3968240"/>
            <a:ext cx="2455909" cy="2814637"/>
          </a:xfrm>
          <a:prstGeom prst="rect">
            <a:avLst/>
          </a:prstGeom>
        </p:spPr>
      </p:pic>
      <p:pic>
        <p:nvPicPr>
          <p:cNvPr id="1028" name="Picture 4" descr="Drawing the Powerset of a Set using Java and GraphViz (Hasse Diagram ...">
            <a:extLst>
              <a:ext uri="{FF2B5EF4-FFF2-40B4-BE49-F238E27FC236}">
                <a16:creationId xmlns:a16="http://schemas.microsoft.com/office/drawing/2014/main" id="{A86B7055-A744-774B-4391-569D60C533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9237" y="1969636"/>
            <a:ext cx="2654274" cy="3059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354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129F24-6E82-E0C1-7E89-2301082F87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915E4A-31F9-6C1B-C53E-57E548F7F7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1D040C70-FAE2-3ED9-EE3B-7F28B2C7DF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A0CD9245-9368-524B-E988-9957E6A057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8BDD9912-0261-D52F-F067-304CEFBFC29B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05: Playing with Sets and Probability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05-01 What is a Set?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(2) Sets Relationships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657585F-2AE3-75B7-8763-271123DC1587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048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D2C96AD-0616-748A-995B-FF1406CAFD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DAEB92BD-868C-95EB-C1E1-31D4D1963D94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A109146D-77EB-552C-1D66-2657DE0F227A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B78748A0-ED38-B842-17AF-1E27512562F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FCAC420B-2972-EB4F-F0D1-E1201DDC64B0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430F187-047C-D142-E3A2-96275E7168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993676" y="2396356"/>
            <a:ext cx="6047718" cy="33866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49065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51D2AF-2C23-A840-5F87-C9FA997AD4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EB554B1-8EFB-41DF-F64A-3112868E1E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61275" y="2522119"/>
            <a:ext cx="6151582" cy="3424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BDBDFE2-86B7-D60A-3187-2BA4925770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9E3B3EF0-8B09-B16A-CC61-967F69F213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4F812113-D037-4628-1115-92FEAD7F8F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39DF5B49-02AE-42D9-511B-FC0913EF13BC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05: Playing with Sets and Probability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05-01 What is a Set?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(3) Set Operations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FA52B75-45DE-D92D-7CF9-BB333432BF50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049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772438E-26BA-34C4-2E63-70F46BA3A5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399FD05F-FF30-F058-674C-6DF76D89C608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E847DFD1-CDDD-0390-DA79-0E38D933714D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AED3EF9F-8C36-4607-4188-24961141618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75390DF5-E328-C14D-3FCB-F5D40062ADEA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841789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1C4CFD-ED9C-03EF-B571-84F4A6BC50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79CCD9E-BCB9-4079-56DF-0DCE1D35D8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2272648"/>
            <a:ext cx="5920866" cy="35637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4C5E561-A679-9CC6-CF51-2376BBE0D1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8F7CCFB6-1DEC-1FD1-538B-50A0CE4E43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A93108DE-8215-3480-E2BB-C60990B47F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63258933-852C-75D1-13DA-5A00F121CFBC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05: Playing with Sets and Probability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05-02 Probability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(0) Concept (1) Or (2) And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950904-B076-A383-573E-64264514DA54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050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9B8DD6C-A12D-1142-153C-D57AFA24CD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7676EB99-7EB7-E016-85DC-A11B8501E962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1F33114E-42B6-1A79-E8F1-7F9F0B5954AF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CAEA2E90-F222-6E7E-AB76-40ED0770CA7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BE17EBA2-B4F7-E05E-0FCE-FE06A64C0571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4603050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C73AF2-5A8A-1020-6D46-A147F156ED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0ADCFF5-B9DF-250D-9DB2-FE89E73EF0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2333728"/>
            <a:ext cx="5931398" cy="35769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58CD005-2CCF-1B69-CCF5-AC10F0441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0A2DCD34-19DE-D5F9-DF4D-766E53CAB2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62E9FAB6-5D61-B6D3-0F6E-3EA02CE5F9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0E1F4C12-5123-633C-4C4E-33B296936A37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05: Playing with Sets and Probability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05-02 Probability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(3) Generating Random Numbers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722990-88C5-635E-8CD8-5E1812621F8F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051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8FEEBEF-9FA8-3D2A-9424-DDE42ED120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03D3C057-357B-ECAD-B8CF-4D763CB54E38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03DF64C6-651C-E7E6-A083-76824A3AE62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500A3CA5-4C53-89FE-E062-14C625C9433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9E850CB1-6E9B-E03C-52A4-9BF02FD0A984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8477494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ABA86C-5DE0-9D00-7F98-33A19056BE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F26909F-33F0-010E-0445-568E3E499E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2053853"/>
            <a:ext cx="5741254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80E3EEC-2ABD-C8D0-E399-B1B707F1B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0250005C-E12E-3947-F499-6FBDC53A35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2A420159-C409-F08F-C5FC-377F93C945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FC0F2A12-B0E8-B0D1-413D-360A57601B93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05: Playing with Sets and Probability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05-02 Probability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(4) Non-Uniform Random Numbers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0145F68-31C4-BDB7-CE80-DD6A0189CB72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052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140F192-968C-6B23-2E4E-C59AC73FA2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04616900-2D45-DD35-7554-342EE2AEE0AB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BCB1CC35-D7CA-1D33-9F6B-781A6294024B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775C08F8-19BA-D886-5A80-90DFC0AC8BC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9427DB23-4843-22C6-7F23-879942B952EA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9050405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0CE476-301D-D690-048D-8B3FBC0FAA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07A5B0C-3B0F-D7DE-3F93-3890EE054C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41324" y="2186959"/>
            <a:ext cx="6422539" cy="37126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98C2BDA-2AED-85C6-4006-1CB4968D1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1CEC9B86-72B8-941A-50E1-FB5BEF0D33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388F3563-1F5A-22AD-61BD-1DF952A163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B863D8CE-ED25-D5E7-C77D-26D066CD4281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05: Playing with Sets and Probability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05-03 Programming Challenges</a:t>
            </a:r>
          </a:p>
          <a:p>
            <a:endParaRPr lang="en-US" sz="36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500" i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#1 Using Venn Diagrams to Visualize Relationships Between Sets</a:t>
            </a:r>
            <a:endParaRPr lang="en-US" sz="3600" i="1" dirty="0">
              <a:solidFill>
                <a:schemeClr val="tx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76B9CD4-CEB6-EEF6-8E93-54365BE12B8C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053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846097F-C892-982F-3403-1FC24A4A3B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B40BEFBC-E237-07F5-BD81-D1B52E7872A7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DF987443-361D-1998-115D-ADF8AE5D913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A9E0A784-160C-6A0D-F6F2-51B4862F6B4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E7D6396F-0199-59F4-46B7-DEE050288BC3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E63E774-90EB-B9AF-81D9-E3A37706BC3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66624" y="4611965"/>
            <a:ext cx="2196458" cy="21845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172947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B67DFE-F12F-FA69-AE3D-69E31998E7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9E1496D-5191-CDB3-1BE9-7D05DA8AAB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81681" y="2310531"/>
            <a:ext cx="5711143" cy="33372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9A5610F-8C80-1D8D-FA83-117F5E707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0B2970D1-C8B4-385E-5A0C-36220DCBB9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6F6A5B02-1BFF-4AA6-D7FA-CB88F7E3C2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2736FBEC-9212-4B8E-1DF3-58C32196D76D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05: Playing with Sets and Probability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05-03 Programming Challenges</a:t>
            </a:r>
          </a:p>
          <a:p>
            <a:endParaRPr lang="en-US" sz="36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500" i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#2 Law of Large Numbers</a:t>
            </a:r>
            <a:endParaRPr lang="en-US" sz="3600" i="1" dirty="0">
              <a:solidFill>
                <a:schemeClr val="tx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077D0C-746F-F782-1640-0CBFC963B97F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054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7F77E46-DBB0-D1C4-139C-A0AB781BD2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B5346BFE-54A9-5046-F36F-A604A461B374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DC828ACB-DDB3-A329-D5E9-AC18BEE2F134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18D539A-3739-3BB6-F1B5-2ADB63B36E2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44372A25-7555-CD2B-B452-B0C6F1DB7E73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6476463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9137B8-04FB-3A79-558B-4895F23DE5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D06E6-6186-BB99-2D40-49822DAD5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C7EC5E7C-818A-C421-F465-3E466F753B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A1C23D06-1AE8-733B-8B7A-BB12B2D66B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7B21196E-9701-6189-5E30-4FA8551FAA13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05: Playing with Sets and Probability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05-03 Programming Challenges</a:t>
            </a:r>
          </a:p>
          <a:p>
            <a:endParaRPr lang="en-US" sz="36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500" i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#3 How Many Tosses Before You Run Out of Money?</a:t>
            </a:r>
            <a:endParaRPr lang="en-US" sz="3600" i="1" dirty="0">
              <a:solidFill>
                <a:schemeClr val="tx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7353ABB-C31B-6DE0-2E01-735A7AE863D2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055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64207F6-82A6-1B13-21A1-4B65B6D3A8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501B124F-B48F-0AB2-60BA-6008950FF326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105C9B85-2CE4-1986-937D-486445EC5059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B966D097-4417-9A55-20D0-FED5310B2DE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42490EEB-C7C1-AD5B-81EC-4E407BF0A533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3CCEC04-7B89-C94F-DB12-8F12BB9AAF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955160" y="2337611"/>
            <a:ext cx="5896096" cy="35730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85444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600597-D154-BA1E-242F-F48F2315E0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35107-076C-A14D-5572-8C23F888C2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350242F9-48F4-BD10-4CA0-D4317CDBFA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9657724D-1FF9-A5C6-39D3-341031A514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7C212770-7669-0E29-9B2D-115193F332DA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111675" cy="69466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GitHub: </a:t>
            </a:r>
            <a:r>
              <a:rPr lang="en-US" dirty="0">
                <a:hlinkClick r:id="rId4"/>
              </a:rPr>
              <a:t>https://github.com/yasenstar/DoingMathWithPython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Gitee: </a:t>
            </a:r>
            <a:r>
              <a:rPr lang="en-US" dirty="0">
                <a:hlinkClick r:id="rId5"/>
              </a:rPr>
              <a:t>https://gitee.com/yasenstar/DoingMathWithPython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EF04EB1-420C-0E72-21AD-59F856149E03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01-05 </a:t>
            </a:r>
            <a:r>
              <a:rPr lang="en-US" altLang="zh-CN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Writing Programs that Do the Math (1)</a:t>
            </a:r>
            <a:endParaRPr lang="en-US" sz="43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E763CE-6D5A-E0C1-079E-8EE3CE928309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005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4DBC04E-7A91-F322-7747-D767CCD72E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437D2B0D-C895-43BE-00A6-65906CB57C36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CFB0061-2EBC-51FE-6D5B-FC15197B74B8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3DF47CA2-5AEC-F571-A240-783510F419B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A9ED00D5-499F-7586-1966-9F23F7A064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946986" y="2032966"/>
            <a:ext cx="6094407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37780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CA0510-3913-54FE-6349-FB9F4ED000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01FC9B6-A3B0-54B6-4D08-3D725BC205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43138" y="2223237"/>
            <a:ext cx="5898255" cy="35334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F92FE2-9794-B095-198F-7CD3E8EB74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C626AAC9-1BAA-D51E-2714-E61C2BF717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0E8BF986-7EC1-9ABA-9D3C-6C0C15E0F3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553D76C7-53A6-246C-4A2D-01A20F24FA7C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05: Playing with Sets and Probability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05-03 Programming Challenges</a:t>
            </a:r>
          </a:p>
          <a:p>
            <a:endParaRPr lang="en-US" sz="36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500" i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#4 Shuffling a Deck of Cards</a:t>
            </a:r>
            <a:endParaRPr lang="en-US" sz="3600" i="1" dirty="0">
              <a:solidFill>
                <a:schemeClr val="tx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F6318E0-6A30-4E18-9087-AFF657784595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056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8217914-38BF-F34E-B32A-2AF6788B0E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4C7B3331-E1E7-AC87-98B0-6DCB33890A3B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1B53C4CF-FCB5-CD19-AC54-E6D1796D5A76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7C19F505-924C-3843-9836-A07D4B3344B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CC76CCC9-5B72-990B-F55F-53FEE459CFD1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B691533-29B0-5A38-0CA4-DC1F81F523CB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395011" y="4794583"/>
            <a:ext cx="2726111" cy="14635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419366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E747D5-8857-FB99-9D8A-466A1E8D23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A3B23BE-AD1F-4324-A632-ECC11F740E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72472" y="2291286"/>
            <a:ext cx="5949940" cy="36154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A7DD8A9-FC34-3770-18B7-4040B6479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A83C2255-3ACC-4135-21E6-B76B0A79C6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6B134EC6-0EB6-4C2E-418A-69ED14CE7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F5E8BBAA-B8DE-20CB-0EE7-615930EC1E53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05: Playing with Sets and Probability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05-03 Programming Challenges</a:t>
            </a:r>
          </a:p>
          <a:p>
            <a:endParaRPr lang="en-US" sz="36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500" i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#5 Estimating the Area of a Circle</a:t>
            </a:r>
            <a:endParaRPr lang="en-US" sz="3600" i="1" dirty="0">
              <a:solidFill>
                <a:schemeClr val="tx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DEAA2AB-F67B-2D9F-CAE2-A66562F2E97C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057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A424CBA-A24B-8297-9F13-B13A22496C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AEB9538D-9BD9-3FB1-D9E7-DE5253FAE419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ADCE0002-9E49-1F30-E138-FF27D83678BA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D3EB806-641D-E2D3-3B18-DE1F8226D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37C8D876-3882-A9E7-2023-552761302F23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79AD768-0D96-ECDE-E20F-26135977B2B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43261" y="2048655"/>
            <a:ext cx="1798132" cy="20503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502840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EFAFD0-04C9-0858-83C4-E91DAFD3E9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9628AE5-F98A-9736-BE21-AFBD5C2C08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23681" y="2237752"/>
            <a:ext cx="5917712" cy="30505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BB3600E-072C-B36B-51FD-A4CFB041BC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ACEDF58C-8D9C-11C8-02C4-922E2AAC29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B94E9AE5-E40C-3C06-8161-1825B07AD8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2A539F35-69D8-C87E-F56F-2FF105D2892B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06: Drawing Geometric Shapes and Fractals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06-01 Drawing Geometrics Shapes with Matplotlib’s Patches</a:t>
            </a:r>
          </a:p>
          <a:p>
            <a:endParaRPr lang="en-US" sz="3600" i="1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i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#1 Drawing a Circle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6F4AA91-7DA7-6D71-31C1-08508C21D57F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058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D54742A-5A00-18F8-05BF-8FEDEFAD79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828A7B50-37EC-4B59-CCA7-32EAD1894ECD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70DE903D-AA2A-A115-F090-9274FC758444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59EDE9A3-F793-E83B-E947-CF09D39BA3D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B5521FD2-B920-4CB1-A3B7-1E0646E9619C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D539452-61C4-5EFF-CCBF-52E7E114D1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18758" y="4221610"/>
            <a:ext cx="2197193" cy="18574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113280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8E6152-CE99-C93A-246B-84E385A56D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92C5F7A-1898-DBC8-FC23-3FA02FBE26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49709" y="2103557"/>
            <a:ext cx="5692713" cy="2898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44F07C9-D37A-61DA-B26F-0A5A53FB38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B3FBA0D8-9C23-6F68-0B11-AA055BAA27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5D59D315-9628-0247-3B27-9B432012E0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A149D1C7-22AE-DEB3-49A9-1257AD15FE49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06: Drawing Geometric Shapes and Fractals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06-01 Drawing Geometrics Shapes with Matplotlib’s Patches</a:t>
            </a:r>
          </a:p>
          <a:p>
            <a:endParaRPr lang="en-US" sz="3600" i="1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i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#2 Creating Animated Figures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E6455F3-6FDB-3256-A744-EA309CC57A53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059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6E0108D-E607-187C-ACAB-A5E2BDFBED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670A9A2D-9555-F0EE-FF8C-21ECAF552735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44972480-EF1B-F396-3B6A-31B00B51B69D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DF2B6F98-C249-E5F7-DE23-B20D93FBBA2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49B81179-9477-539F-C831-F9C04B648AF1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6AE7084-FE84-1EC9-44F5-9A8FE19EC57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11546" y="3923756"/>
            <a:ext cx="2765612" cy="23711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432463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297823-5580-4D5C-A873-A9227F060A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BBA68AC-EFA4-B29E-8DAA-51CDF9B21F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58351" y="2237752"/>
            <a:ext cx="5968218" cy="30369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4C4483-7C65-8730-B90A-B8BBD75C2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B9F6879D-C89F-30B6-5ED8-C3B30C587D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5DBD7528-4854-4B4E-BC45-7D8FCFB7D8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6BAE06A1-E592-1501-1C2A-609087FCC932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06: Drawing Geometric Shapes and Fractals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06-01 Drawing Geometrics Shapes with Matplotlib’s Patches</a:t>
            </a:r>
          </a:p>
          <a:p>
            <a:endParaRPr lang="en-US" sz="3600" i="1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i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#3 Animating Projectile’s Trajectory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4B3448A-06EC-0D44-D56F-A1973C44D6C9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060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2A3C539-F626-8F4D-08D5-5015EA2F3A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50EE53C5-D46E-6A0F-E923-EC201FDEF5BA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1F8A5189-3482-A0E2-1494-D13D7FCAD6BB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12BA8B00-2943-9F27-3C47-71303C85E04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DBEC89FB-977D-41BF-47A7-C46BCD95B0BC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0ADCF95-9C20-0380-EEAE-622E1120ACA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02188" y="4505775"/>
            <a:ext cx="5817253" cy="12364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179027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D2A4CE-6BBB-89C3-FE53-9877B69445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65D8BB-963B-7065-A1D2-C2C4A423A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47F332D6-4613-6080-EE4A-A469897AC6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DC04DBD2-E852-E8E7-4276-1BFF60D022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2DEC1036-6EF9-1043-43DC-B6BC9220A5A6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01-05 </a:t>
            </a:r>
            <a:r>
              <a:rPr lang="en-US" altLang="zh-CN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Writing Programs that Do the Math (2)</a:t>
            </a:r>
            <a:endParaRPr lang="en-US" sz="43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39D4B5A-9259-0FC9-0D60-CDE82A13C5A2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006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2321BEE-5857-019D-6A5F-D192EE574E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89F25C97-1265-A995-15E7-1A64800BC16B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51D04AB0-D650-3C09-9057-7C7D2ADCEA2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05FAA0F-F888-3185-55C6-C612C1C5FE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BEF3D991-70D5-71ED-B41E-1B409D6D7E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5865151" y="2156587"/>
            <a:ext cx="5754900" cy="37656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Subtitle 2">
            <a:extLst>
              <a:ext uri="{FF2B5EF4-FFF2-40B4-BE49-F238E27FC236}">
                <a16:creationId xmlns:a16="http://schemas.microsoft.com/office/drawing/2014/main" id="{051D559C-0E72-4A3E-541B-3A3A9002121C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111675" cy="69466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GitHub: </a:t>
            </a:r>
            <a:r>
              <a:rPr lang="en-US" dirty="0">
                <a:hlinkClick r:id="rId7"/>
              </a:rPr>
              <a:t>https://github.com/yasenstar/DoingMathWithPython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Gitee: </a:t>
            </a:r>
            <a:r>
              <a:rPr lang="en-US" dirty="0">
                <a:hlinkClick r:id="rId8"/>
              </a:rPr>
              <a:t>https://gitee.com/yasenstar/DoingMathWithPython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8793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C83A44-6250-8A10-EB33-CDDEE6910E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8791D9-9152-3E0B-6938-ACCD165173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619A8FC4-37C0-857B-E353-7B4BAA880A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9FEDC292-EE90-70BE-495F-73BD222BCE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7E386299-8AF1-195F-084C-5FBD86376695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01-05 </a:t>
            </a:r>
            <a:r>
              <a:rPr lang="en-US" altLang="zh-CN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Writing Programs that Do the Math (3)</a:t>
            </a:r>
            <a:endParaRPr lang="en-US" sz="43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D6CC62E-6D51-58BD-2FE7-F8ACBD4B68B4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007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4F2FEE5-1365-3625-DD62-18414E050F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6D9DBBEA-CF3A-8F9D-CD3E-145F6D768CBD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54BEF6EA-AD1B-C81E-F24E-F3AFB9F3A962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54B450F3-5EA8-0280-78D6-A1F13625E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1FDBF465-A431-669F-08A3-1E064D4DCEE4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111675" cy="69466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GitHub: </a:t>
            </a:r>
            <a:r>
              <a:rPr lang="en-US" dirty="0">
                <a:hlinkClick r:id="rId6"/>
              </a:rPr>
              <a:t>https://github.com/yasenstar/DoingMathWithPython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Gitee: </a:t>
            </a:r>
            <a:r>
              <a:rPr lang="en-US" dirty="0">
                <a:hlinkClick r:id="rId7"/>
              </a:rPr>
              <a:t>https://gitee.com/yasenstar/DoingMathWithPython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BEAB688-7ED0-56CA-C317-56BD5F5273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784259" y="1960655"/>
            <a:ext cx="6136670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79615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5BD3FD-D7ED-69BF-4160-6C31C69A98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3D0F5-3096-5E55-445C-72E6EDD49D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4C6EA565-4A79-C5A5-06C3-57F0AAC025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31AD4F4B-635A-32E6-9379-51C1BE6733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485C9367-1199-30D7-4337-D230B4133310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01-05 </a:t>
            </a:r>
            <a:r>
              <a:rPr lang="en-US" altLang="zh-CN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Writing Programs that Do the Math (4)</a:t>
            </a:r>
            <a:endParaRPr lang="en-US" sz="43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4157C30-18C0-C0A4-0881-C2F9DB0C300D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008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FD6C466-6628-1D55-A9E2-1BC4854404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F477D09C-45A9-7B9E-1F18-CEA28FAFE451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42532C7E-D5D7-DBF4-C18F-2F288C4D76B8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8EA888F2-8F14-7D88-A8E8-C4CBD87BDA1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15E97971-405C-8F60-2262-F5F4EE101C9D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111675" cy="69466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GitHub: </a:t>
            </a:r>
            <a:r>
              <a:rPr lang="en-US" dirty="0">
                <a:hlinkClick r:id="rId6"/>
              </a:rPr>
              <a:t>https://github.com/yasenstar/DoingMathWithPython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Gitee: </a:t>
            </a:r>
            <a:r>
              <a:rPr lang="en-US" dirty="0">
                <a:hlinkClick r:id="rId7"/>
              </a:rPr>
              <a:t>https://gitee.com/yasenstar/DoingMathWithPython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8588FF9-A1AA-3E43-D22F-CD41429D88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807919" y="2046086"/>
            <a:ext cx="6233474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60485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Educational subjects 16x9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0001127.potx" id="{6B18C398-4F76-4BDC-B8A4-D02A96E0AA82}" vid="{FBF1AC64-E511-41D2-AA23-0E693E79CD77}"/>
    </a:ext>
  </a:extLst>
</a:theme>
</file>

<file path=ppt/theme/theme2.xml><?xml version="1.0" encoding="utf-8"?>
<a:theme xmlns:a="http://schemas.openxmlformats.org/drawingml/2006/main" name="Office Them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Educational subjects presentation, chalkboard illustrations design (widescreen)</Template>
  <TotalTime>20833</TotalTime>
  <Words>3182</Words>
  <Application>Microsoft Office PowerPoint</Application>
  <PresentationFormat>Widescreen</PresentationFormat>
  <Paragraphs>589</Paragraphs>
  <Slides>64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67" baseType="lpstr">
      <vt:lpstr>Calibri</vt:lpstr>
      <vt:lpstr>Wingdings</vt:lpstr>
      <vt:lpstr>Educational subjects 16x9</vt:lpstr>
      <vt:lpstr>Doing Math with Python  Opening and Intro</vt:lpstr>
      <vt:lpstr>Doing Math with Python</vt:lpstr>
      <vt:lpstr>Doing Math with Python</vt:lpstr>
      <vt:lpstr>About Number’s Definition and Range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Cartesian Coordinates Plane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About “Sets Theory”</vt:lpstr>
      <vt:lpstr>Samples of Sets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Doing Math with Python</dc:title>
  <dc:creator>Zhao Xiaoqi</dc:creator>
  <cp:lastModifiedBy>Zhao Xiaoqi</cp:lastModifiedBy>
  <cp:revision>100</cp:revision>
  <dcterms:created xsi:type="dcterms:W3CDTF">2024-02-08T14:33:54Z</dcterms:created>
  <dcterms:modified xsi:type="dcterms:W3CDTF">2024-02-26T02:45:37Z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bd2ff15f-6ce8-47f3-93ce-f81f88196d24_Enabled">
    <vt:lpwstr>true</vt:lpwstr>
  </property>
  <property fmtid="{D5CDD505-2E9C-101B-9397-08002B2CF9AE}" pid="3" name="MSIP_Label_bd2ff15f-6ce8-47f3-93ce-f81f88196d24_SetDate">
    <vt:lpwstr>2024-02-08T14:35:21Z</vt:lpwstr>
  </property>
  <property fmtid="{D5CDD505-2E9C-101B-9397-08002B2CF9AE}" pid="4" name="MSIP_Label_bd2ff15f-6ce8-47f3-93ce-f81f88196d24_Method">
    <vt:lpwstr>Privileged</vt:lpwstr>
  </property>
  <property fmtid="{D5CDD505-2E9C-101B-9397-08002B2CF9AE}" pid="5" name="MSIP_Label_bd2ff15f-6ce8-47f3-93ce-f81f88196d24_Name">
    <vt:lpwstr>bd2ff15f-6ce8-47f3-93ce-f81f88196d24</vt:lpwstr>
  </property>
  <property fmtid="{D5CDD505-2E9C-101B-9397-08002B2CF9AE}" pid="6" name="MSIP_Label_bd2ff15f-6ce8-47f3-93ce-f81f88196d24_SiteId">
    <vt:lpwstr>f25493ae-1c98-41d7-8a33-0be75f5fe603</vt:lpwstr>
  </property>
  <property fmtid="{D5CDD505-2E9C-101B-9397-08002B2CF9AE}" pid="7" name="MSIP_Label_bd2ff15f-6ce8-47f3-93ce-f81f88196d24_ActionId">
    <vt:lpwstr>bb756576-d18e-4071-8967-ca10682bc52b</vt:lpwstr>
  </property>
  <property fmtid="{D5CDD505-2E9C-101B-9397-08002B2CF9AE}" pid="8" name="MSIP_Label_bd2ff15f-6ce8-47f3-93ce-f81f88196d24_ContentBits">
    <vt:lpwstr>0</vt:lpwstr>
  </property>
</Properties>
</file>